
<file path=[Content_Types].xml><?xml version="1.0" encoding="utf-8"?>
<Types xmlns="http://schemas.openxmlformats.org/package/2006/content-types">
  <Default Extension="xml" ContentType="application/xml"/>
  <Default Extension="pbm" ContentType="image/png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9" r:id="rId2"/>
    <p:sldId id="272" r:id="rId3"/>
    <p:sldId id="308" r:id="rId4"/>
    <p:sldId id="306" r:id="rId5"/>
    <p:sldId id="307" r:id="rId6"/>
    <p:sldId id="309" r:id="rId7"/>
    <p:sldId id="305" r:id="rId8"/>
    <p:sldId id="273" r:id="rId9"/>
    <p:sldId id="328" r:id="rId10"/>
    <p:sldId id="327" r:id="rId11"/>
    <p:sldId id="329" r:id="rId12"/>
    <p:sldId id="333" r:id="rId13"/>
    <p:sldId id="274" r:id="rId14"/>
    <p:sldId id="330" r:id="rId15"/>
    <p:sldId id="334" r:id="rId16"/>
    <p:sldId id="310" r:id="rId17"/>
    <p:sldId id="311" r:id="rId18"/>
    <p:sldId id="312" r:id="rId19"/>
    <p:sldId id="331" r:id="rId20"/>
    <p:sldId id="322" r:id="rId21"/>
    <p:sldId id="323" r:id="rId22"/>
    <p:sldId id="324" r:id="rId23"/>
    <p:sldId id="332" r:id="rId24"/>
    <p:sldId id="275" r:id="rId25"/>
    <p:sldId id="313" r:id="rId26"/>
    <p:sldId id="316" r:id="rId27"/>
    <p:sldId id="317" r:id="rId28"/>
    <p:sldId id="318" r:id="rId29"/>
    <p:sldId id="319" r:id="rId30"/>
    <p:sldId id="276" r:id="rId31"/>
    <p:sldId id="277" r:id="rId32"/>
    <p:sldId id="303" r:id="rId33"/>
    <p:sldId id="30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 userDrawn="1">
          <p15:clr>
            <a:srgbClr val="A4A3A4"/>
          </p15:clr>
        </p15:guide>
        <p15:guide id="2" pos="5692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1801" userDrawn="1">
          <p15:clr>
            <a:srgbClr val="A4A3A4"/>
          </p15:clr>
        </p15:guide>
        <p15:guide id="5" pos="1111" userDrawn="1">
          <p15:clr>
            <a:srgbClr val="A4A3A4"/>
          </p15:clr>
        </p15:guide>
        <p15:guide id="6" pos="33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4" autoAdjust="0"/>
    <p:restoredTop sz="86465" autoAdjust="0"/>
  </p:normalViewPr>
  <p:slideViewPr>
    <p:cSldViewPr snapToObjects="1">
      <p:cViewPr varScale="1">
        <p:scale>
          <a:sx n="118" d="100"/>
          <a:sy n="118" d="100"/>
        </p:scale>
        <p:origin x="472" y="192"/>
      </p:cViewPr>
      <p:guideLst>
        <p:guide orient="horz" pos="169"/>
        <p:guide pos="5692"/>
        <p:guide orient="horz" pos="1720"/>
        <p:guide orient="horz" pos="1801"/>
        <p:guide pos="1111"/>
        <p:guide pos="3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BCCE-7751-C042-83E2-29A6F1E0515A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3839B-1772-C341-A04D-E0AD1038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8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Asteroids</a:t>
            </a:r>
            <a:r>
              <a:rPr lang="en-US" baseline="0" dirty="0" smtClean="0"/>
              <a:t> are pristine remnants from the planetary formation. The study of their composition can help understand the process better. They are plentiful in resources and stand as an option for mining. </a:t>
            </a:r>
          </a:p>
          <a:p>
            <a:r>
              <a:rPr lang="en-US" baseline="0" dirty="0" smtClean="0"/>
              <a:t>Chelyabinsk impact, 20 m </a:t>
            </a:r>
            <a:r>
              <a:rPr lang="en-US" baseline="0" dirty="0" err="1" smtClean="0"/>
              <a:t>dia</a:t>
            </a:r>
            <a:r>
              <a:rPr lang="en-US" baseline="0" dirty="0" smtClean="0"/>
              <a:t> asteroid, shockwave across six cities. The threat of impact with Earth, requires missions like asteroid redirect mission. They are therefore a hot topic at present.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1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most current missions to asteroids that have either conducted sampling missions or close proximity operations to small bodies are: . The current phases of these missions are as follows.</a:t>
            </a:r>
          </a:p>
          <a:p>
            <a:r>
              <a:rPr lang="en-US" baseline="0" dirty="0" smtClean="0"/>
              <a:t>For this thesis we take inspiration from Osiris Rex and Rosetta, since we would like to present a solution for a sampling mission for MAB asteroids. (These are between Mars and Jupiter and also less weathered due to their further positioning from the sun as compared  NEAs).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r>
              <a:rPr lang="en-US" baseline="0" dirty="0" smtClean="0"/>
              <a:t> available for attitude: Euler rotation, MRPs</a:t>
            </a:r>
          </a:p>
          <a:p>
            <a:r>
              <a:rPr lang="en-US" baseline="0" dirty="0" smtClean="0"/>
              <a:t>Dual quaternions: 8 tuple representation, one transformation for both rotation and translation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5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shape, size,</a:t>
            </a:r>
            <a:r>
              <a:rPr lang="en-US" baseline="0" dirty="0" smtClean="0"/>
              <a:t> rotation rates, densities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dirty="0" smtClean="0"/>
              <a:t>2. Highly</a:t>
            </a:r>
            <a:r>
              <a:rPr lang="en-US" baseline="0" dirty="0" smtClean="0"/>
              <a:t> perturbed, </a:t>
            </a:r>
            <a:r>
              <a:rPr lang="en-US" dirty="0" smtClean="0"/>
              <a:t>Non central gravity field – SRP –</a:t>
            </a:r>
            <a:r>
              <a:rPr lang="en-US" baseline="0" dirty="0" smtClean="0"/>
              <a:t> 3BP– stable orbits can turn to crashing or escape orbits (seen in mission  also Philae)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3. fast rotation – dynamics unpredictable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MAB – 2.1 to 3 au, communication ~17</a:t>
            </a:r>
            <a:r>
              <a:rPr lang="en-US" baseline="0" dirty="0" smtClean="0"/>
              <a:t> to 33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remote operation costly, delay in </a:t>
            </a:r>
            <a:r>
              <a:rPr lang="en-US" baseline="0" dirty="0" err="1" smtClean="0"/>
              <a:t>comm</a:t>
            </a:r>
            <a:r>
              <a:rPr lang="en-US" baseline="0" dirty="0" smtClean="0"/>
              <a:t> in unforeseen circumstances (The further we go from the sun, the sampled material becomes more and more primitive. )</a:t>
            </a:r>
          </a:p>
          <a:p>
            <a:r>
              <a:rPr lang="en-US" baseline="0" dirty="0" smtClean="0"/>
              <a:t>5. Restrictions on SC design for fuel requirements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shape, size,</a:t>
            </a:r>
            <a:r>
              <a:rPr lang="en-US" baseline="0" dirty="0" smtClean="0"/>
              <a:t> rotation rates, densities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dirty="0" smtClean="0"/>
              <a:t>2. Highly</a:t>
            </a:r>
            <a:r>
              <a:rPr lang="en-US" baseline="0" dirty="0" smtClean="0"/>
              <a:t> perturbed, </a:t>
            </a:r>
            <a:r>
              <a:rPr lang="en-US" dirty="0" smtClean="0"/>
              <a:t>Non central gravity field – SRP –</a:t>
            </a:r>
            <a:r>
              <a:rPr lang="en-US" baseline="0" dirty="0" smtClean="0"/>
              <a:t> 3BP– stable orbits can turn to crashing or escape orbits (seen in mission  also Philae)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3. fast rotation – dynamics unpredictable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MAB – 2.1 to 3 au, communication ~17</a:t>
            </a:r>
            <a:r>
              <a:rPr lang="en-US" baseline="0" dirty="0" smtClean="0"/>
              <a:t> to 33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remote operation costly, delay in </a:t>
            </a:r>
            <a:r>
              <a:rPr lang="en-US" baseline="0" dirty="0" err="1" smtClean="0"/>
              <a:t>comm</a:t>
            </a:r>
            <a:r>
              <a:rPr lang="en-US" baseline="0" dirty="0" smtClean="0"/>
              <a:t> in unforeseen circumstances (The further we go from the sun, the sampled material becomes more and more primitive. )</a:t>
            </a:r>
          </a:p>
          <a:p>
            <a:r>
              <a:rPr lang="en-US" baseline="0" dirty="0" smtClean="0"/>
              <a:t>5. Restrictions on SC design for fuel requirements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5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C969583-E79A-1042-84EC-D29163FDB4F0}" type="datetime1">
              <a:rPr lang="de-DE" smtClean="0"/>
              <a:t>22.03.19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&lt;Text&gt;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emf"/><Relationship Id="rId7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xtremetech.com/extreme/286238-hayabusa-2-successfully-collects-sample-from-asteroid-ryugu" TargetMode="External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jpg"/><Relationship Id="rId5" Type="http://schemas.openxmlformats.org/officeDocument/2006/relationships/image" Target="../media/image14.pbm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.com-video-to-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264" y="110837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Guidance for Asteroid Descent using Successive Convex Optimisation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Quaternion Approach</a:t>
            </a:r>
            <a:endParaRPr lang="nl-N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52449"/>
              </p:ext>
            </p:extLst>
          </p:nvPr>
        </p:nvGraphicFramePr>
        <p:xfrm>
          <a:off x="2446421" y="4286660"/>
          <a:ext cx="660934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26">
                  <a:extLst>
                    <a:ext uri="{9D8B030D-6E8A-4147-A177-3AD203B41FA5}">
                      <a16:colId xmlns:a16="http://schemas.microsoft.com/office/drawing/2014/main" xmlns="" val="3359895638"/>
                    </a:ext>
                  </a:extLst>
                </a:gridCol>
                <a:gridCol w="4634821">
                  <a:extLst>
                    <a:ext uri="{9D8B030D-6E8A-4147-A177-3AD203B41FA5}">
                      <a16:colId xmlns:a16="http://schemas.microsoft.com/office/drawing/2014/main" xmlns="" val="4282827147"/>
                    </a:ext>
                  </a:extLst>
                </a:gridCol>
              </a:tblGrid>
              <a:tr h="200527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GB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ir.</a:t>
                      </a:r>
                      <a:r>
                        <a:rPr lang="en-GB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E. </a:t>
                      </a:r>
                      <a:r>
                        <a:rPr lang="en-GB" sz="1800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Mooij</a:t>
                      </a:r>
                      <a:endParaRPr lang="nl-NL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</a:t>
                      </a:r>
                      <a:r>
                        <a:rPr lang="en-GB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Delft, Astrodynamics and Space Missions</a:t>
                      </a:r>
                      <a:endParaRPr lang="nl-NL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82128"/>
                  </a:ext>
                </a:extLst>
              </a:tr>
              <a:tr h="200527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GB" sz="1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ir.</a:t>
                      </a:r>
                      <a:r>
                        <a:rPr lang="en-GB" sz="1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M. </a:t>
                      </a:r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Sagliano</a:t>
                      </a:r>
                      <a:endParaRPr lang="nl-NL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Deutsches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Zentrum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fur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Luft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-und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Raumfahrt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e.V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nl-NL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27772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0264" y="1575891"/>
            <a:ext cx="12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Hazra</a:t>
            </a:r>
            <a:endParaRPr lang="nl-N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1" y="3651870"/>
            <a:ext cx="1099567" cy="9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is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nvironment like?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835150" y="874526"/>
            <a:ext cx="2880865" cy="3991662"/>
          </a:xfrm>
        </p:spPr>
        <p:txBody>
          <a:bodyPr>
            <a:normAutofit/>
          </a:bodyPr>
          <a:lstStyle/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Sloshing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disturbances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Perturbed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</a:t>
            </a:r>
            <a:endParaRPr lang="nl-NL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28109"/>
            <a:ext cx="4055782" cy="31959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32040" y="4063201"/>
            <a:ext cx="42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: Gravitational and perturbing accelerations on Rosetta, while performing close proximity operations at Comet 67P.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23506"/>
            <a:ext cx="7090513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is required from the guidance algorithm?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63888" y="1456415"/>
            <a:ext cx="4032994" cy="2109546"/>
          </a:xfrm>
        </p:spPr>
        <p:txBody>
          <a:bodyPr>
            <a:normAutofit fontScale="92500" lnSpcReduction="20000"/>
          </a:bodyPr>
          <a:lstStyle/>
          <a:p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propellant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altitude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attitude</a:t>
            </a: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thrust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escent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apping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0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782" y="805194"/>
            <a:ext cx="7017959" cy="422298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18906" y="-164554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tate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ectors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907703" y="3005821"/>
            <a:ext cx="7017959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DQ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24428" y="3446724"/>
            <a:ext cx="2184510" cy="1512540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14" y="1359902"/>
            <a:ext cx="1322981" cy="1645659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324428" y="1257355"/>
            <a:ext cx="2184510" cy="1770974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78" y="3537520"/>
            <a:ext cx="1490407" cy="11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35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098" y="919259"/>
            <a:ext cx="7017959" cy="422298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35150" y="13475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 kinematics and dynamics in the asteroid rotating frame of reference (A)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907704" y="2869065"/>
            <a:ext cx="7017959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DQ 6DOF representation: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86" y="4228353"/>
            <a:ext cx="4560264" cy="256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62" y="3370293"/>
            <a:ext cx="1080325" cy="361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391" y="2474416"/>
            <a:ext cx="3430252" cy="2341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391" y="1632754"/>
            <a:ext cx="1130093" cy="322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62" y="2075022"/>
            <a:ext cx="2832994" cy="357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786" y="1329951"/>
            <a:ext cx="1501151" cy="250192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1214293" y="1438492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Kinematics: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14293" y="2189340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Dynamics: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14100" y="3357358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Kinematics: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14100" y="4141144"/>
            <a:ext cx="3744416" cy="422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and Rotational Dynamics: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475786" y="1329951"/>
            <a:ext cx="1536374" cy="625264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ounded Rectangle 33"/>
          <p:cNvSpPr/>
          <p:nvPr/>
        </p:nvSpPr>
        <p:spPr>
          <a:xfrm>
            <a:off x="4475786" y="2075022"/>
            <a:ext cx="3480590" cy="710047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ounded Rectangle 34"/>
          <p:cNvSpPr/>
          <p:nvPr/>
        </p:nvSpPr>
        <p:spPr>
          <a:xfrm>
            <a:off x="4475786" y="3379157"/>
            <a:ext cx="1154698" cy="407648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ounded Rectangle 35"/>
          <p:cNvSpPr/>
          <p:nvPr/>
        </p:nvSpPr>
        <p:spPr>
          <a:xfrm>
            <a:off x="4475786" y="4162152"/>
            <a:ext cx="4560264" cy="380282"/>
          </a:xfrm>
          <a:prstGeom prst="roundRect">
            <a:avLst/>
          </a:prstGeom>
          <a:noFill/>
          <a:ln w="12700">
            <a:solidFill>
              <a:srgbClr val="00A6D6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0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26" grpId="0"/>
      <p:bldP spid="27" grpId="0"/>
      <p:bldP spid="30" grpId="0"/>
      <p:bldP spid="31" grpId="0"/>
      <p:bldP spid="33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816005" y="62685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Convex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ptimisation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benefits over other techniques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76" y="952567"/>
            <a:ext cx="3384376" cy="9604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789946" y="919935"/>
            <a:ext cx="3667014" cy="422298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optimal control problem: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300206" y="952567"/>
            <a:ext cx="936104" cy="320266"/>
          </a:xfrm>
          <a:prstGeom prst="ellipse">
            <a:avLst/>
          </a:prstGeom>
          <a:noFill/>
          <a:ln w="12700">
            <a:solidFill>
              <a:srgbClr val="00A6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>
            <a:stCxn id="4" idx="3"/>
            <a:endCxn id="7" idx="3"/>
          </p:cNvCxnSpPr>
          <p:nvPr/>
        </p:nvCxnSpPr>
        <p:spPr>
          <a:xfrm flipH="1">
            <a:off x="4593814" y="1225931"/>
            <a:ext cx="1843481" cy="2466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73532" y="1318672"/>
            <a:ext cx="1920282" cy="3077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68750" y="1244570"/>
            <a:ext cx="2376901" cy="388070"/>
          </a:xfrm>
          <a:prstGeom prst="ellipse">
            <a:avLst/>
          </a:prstGeom>
          <a:noFill/>
          <a:ln w="12700">
            <a:solidFill>
              <a:srgbClr val="00A6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" name="Straight Arrow Connector 26"/>
          <p:cNvCxnSpPr>
            <a:stCxn id="26" idx="2"/>
            <a:endCxn id="28" idx="3"/>
          </p:cNvCxnSpPr>
          <p:nvPr/>
        </p:nvCxnSpPr>
        <p:spPr>
          <a:xfrm flipH="1">
            <a:off x="4593814" y="1438605"/>
            <a:ext cx="1774936" cy="3950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73532" y="1679761"/>
            <a:ext cx="1920282" cy="3077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Inequality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86256" y="1545921"/>
            <a:ext cx="2376901" cy="388070"/>
          </a:xfrm>
          <a:prstGeom prst="ellipse">
            <a:avLst/>
          </a:prstGeom>
          <a:noFill/>
          <a:ln w="12700">
            <a:solidFill>
              <a:srgbClr val="00A6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" name="Straight Arrow Connector 29"/>
          <p:cNvCxnSpPr>
            <a:endCxn id="31" idx="3"/>
          </p:cNvCxnSpPr>
          <p:nvPr/>
        </p:nvCxnSpPr>
        <p:spPr>
          <a:xfrm flipH="1">
            <a:off x="4593814" y="1772107"/>
            <a:ext cx="1823987" cy="4212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73532" y="2039495"/>
            <a:ext cx="1920282" cy="30777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Equality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789946" y="2039495"/>
            <a:ext cx="6955692" cy="1299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cost function, inequality and equality constraints can be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asteroid descent problem is ridden with such non-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linearities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though being a young development has proved to be very beneficial for such non-linear optimal control problems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6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animBg="1"/>
      <p:bldP spid="4" grpId="1" animBg="1"/>
      <p:bldP spid="7" grpId="0" animBg="1"/>
      <p:bldP spid="7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934748" y="-160337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Lossless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17780"/>
            <a:ext cx="7090513" cy="111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Sampling Based Model Predictive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1818906" y="-160337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 Architecture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39" y="483518"/>
            <a:ext cx="5220506" cy="42153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7744" y="4714548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: Simulator Architecture for Descent Guidance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305" y="-88900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Why asteroids?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768350"/>
            <a:ext cx="7105066" cy="39309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21" y="687296"/>
            <a:ext cx="3410879" cy="43435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851" y="738252"/>
            <a:ext cx="5678582" cy="4015329"/>
          </a:xfrm>
          <a:prstGeom prst="rect">
            <a:avLst/>
          </a:prstGeom>
        </p:spPr>
      </p:pic>
      <p:sp>
        <p:nvSpPr>
          <p:cNvPr id="3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Environmental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DQ Kinematics and Dynamics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(Mars 6DOF)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(Mars 6DOF DQs)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702099" y="-204940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Scenario 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705127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Scenario 2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18906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DQ Scenario 1 and 2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Mapping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695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Recent Missions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01626" y="2180061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OSIRIS-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01" y="555689"/>
            <a:ext cx="6456524" cy="435819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303134" y="2167438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Hayabusa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974" y="670889"/>
            <a:ext cx="3690343" cy="4448633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4303134" y="2180060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185" y="670889"/>
            <a:ext cx="3455235" cy="4358190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2" grpId="0"/>
      <p:bldP spid="22" grpId="1"/>
      <p:bldP spid="28" grpId="0"/>
      <p:bldP spid="2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051" y="351155"/>
            <a:ext cx="6985446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487" y="339725"/>
            <a:ext cx="6911001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743" y="7620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848972"/>
            <a:ext cx="7090513" cy="361555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https://www.space.com/30213-asteroid-mining-planetary-resources-2025.html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://www.nasa.gov/content/what-is-nasa-s-asteroid-redirect-mission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://www.asteroidmission.org/?latest-news=nasa-mission-reveals-asteroid-big-surprises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www.extremetech.com/extreme/286238-hayabusa-2-successfully-collects-sample-from-asteroid-ryugu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820" y="2430463"/>
            <a:ext cx="3240360" cy="85725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Questions?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03693" y="987574"/>
            <a:ext cx="364297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 You!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56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Why dual quaternions (DQs)?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999" y="939988"/>
            <a:ext cx="4380185" cy="218195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</a:t>
            </a:r>
          </a:p>
          <a:p>
            <a:pPr lvl="1"/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 Cartesian coordinates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Attitude: Quaternion</a:t>
            </a:r>
          </a:p>
          <a:p>
            <a:pPr lvl="1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Quaternion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6DOF representation</a:t>
            </a:r>
          </a:p>
          <a:p>
            <a:pPr lvl="1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Attitude: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847999" y="3233742"/>
            <a:ext cx="3876129" cy="1843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dual quaternions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transformation for both rotation and translation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Compact representation of 6DOF kinematics and dynamics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properties as quaternions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Why autonomous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uidance?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396002"/>
            <a:ext cx="5320228" cy="18521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priori information about asteroids is limited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Perturbed and variable environment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Shapes, rotation rates and densities might be irregular or variable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Earth around 1.1-2 au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877" y="58916"/>
            <a:ext cx="7313123" cy="1008112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are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vailable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uidance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echnologies?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201" y="1593438"/>
            <a:ext cx="4248472" cy="164030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Pseudospectral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Potential Functions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Based Motion Planning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630034" y="1585113"/>
            <a:ext cx="5714807" cy="185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Autonomous Guidance Technologies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 Convex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Based Model Predictive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26508" y="325034"/>
            <a:ext cx="7090513" cy="857250"/>
          </a:xfrm>
        </p:spPr>
        <p:txBody>
          <a:bodyPr>
            <a:noAutofit/>
          </a:bodyPr>
          <a:lstStyle/>
          <a:p>
            <a:pPr algn="ctr"/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How can a spacecraft autonomously descend for a touch-and-go sampling process to a chosen landmark</a:t>
            </a:r>
            <a:b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robustly and optimally, while being accurate and safe?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175591" y="1579688"/>
            <a:ext cx="6841430" cy="3351105"/>
          </a:xfrm>
        </p:spPr>
        <p:txBody>
          <a:bodyPr>
            <a:normAutofit/>
          </a:bodyPr>
          <a:lstStyle/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 attitude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subject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formulated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quaternions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convex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SCvx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derived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subsystems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guidance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qualify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accurate, safe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 time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sampling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(SBMPO)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 a small Solar System body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autonomously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safe landmark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35150" y="-141096"/>
            <a:ext cx="7189126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Which small Solar System bodies?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483519" y="874526"/>
            <a:ext cx="6205578" cy="1085143"/>
          </a:xfrm>
        </p:spPr>
        <p:txBody>
          <a:bodyPr>
            <a:normAutofit/>
          </a:bodyPr>
          <a:lstStyle/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Irregularly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varied</a:t>
            </a:r>
            <a:r>
              <a:rPr lang="nl-NL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endParaRPr lang="nl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44610"/>
            <a:ext cx="5976664" cy="278671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2483768" y="2118042"/>
            <a:ext cx="5688632" cy="30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of Target Small Solar System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Bodies</a:t>
            </a:r>
            <a:endParaRPr lang="nl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7" y="664671"/>
            <a:ext cx="1817115" cy="1786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492753"/>
            <a:ext cx="4228828" cy="1954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15" y="662569"/>
            <a:ext cx="2339705" cy="1786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8418" y="455791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1: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Kleopatra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(Top left), Comet 67P (Top right) and Itokawa (Bottom). (Not to scale)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4" grpId="1" build="p"/>
      <p:bldP spid="25" grpId="0" build="p"/>
      <p:bldP spid="25" grpI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Which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spacecrafts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(SCs)?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83519" y="874526"/>
            <a:ext cx="6205578" cy="1309081"/>
          </a:xfrm>
        </p:spPr>
        <p:txBody>
          <a:bodyPr>
            <a:normAutofit/>
          </a:bodyPr>
          <a:lstStyle/>
          <a:p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nl-NL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a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1.2~3 au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Sun</a:t>
            </a:r>
            <a:endParaRPr lang="nl-NL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nl-NL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 small Solar System body</a:t>
            </a:r>
            <a:endParaRPr lang="nl-NL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72" y="2431142"/>
            <a:ext cx="6380871" cy="2331796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2741991" y="2272070"/>
            <a:ext cx="5688632" cy="308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Rosetta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OSIRIS-Rex as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SCs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nl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93" y="776920"/>
            <a:ext cx="2609599" cy="1565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76" y="2470750"/>
            <a:ext cx="3689831" cy="17661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70513" y="4301273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2: OSIRIS-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REx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(Top), Rosetta (Bottom). (Not to scale)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24" grpId="0"/>
      <p:bldP spid="24" grpId="1"/>
      <p:bldP spid="25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6055</TotalTime>
  <Words>1412</Words>
  <Application>Microsoft Macintosh PowerPoint</Application>
  <PresentationFormat>On-screen Show (16:9)</PresentationFormat>
  <Paragraphs>381</Paragraphs>
  <Slides>33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Times New Roman</vt:lpstr>
      <vt:lpstr>Wingdings</vt:lpstr>
      <vt:lpstr>Arial</vt:lpstr>
      <vt:lpstr>Custom Design</vt:lpstr>
      <vt:lpstr>PowerPoint Presentation</vt:lpstr>
      <vt:lpstr>Why asteroids?</vt:lpstr>
      <vt:lpstr>Recent Missions</vt:lpstr>
      <vt:lpstr>Why dual quaternions (DQs)?</vt:lpstr>
      <vt:lpstr>Why autonomous guidance?</vt:lpstr>
      <vt:lpstr>What are the available guidance  technologies?</vt:lpstr>
      <vt:lpstr>How can a spacecraft autonomously descend for a touch-and-go sampling process to a chosen landmark robustly and optimally, while being accurate and safe?</vt:lpstr>
      <vt:lpstr>Which small Solar System bodies?</vt:lpstr>
      <vt:lpstr>Which spacecrafts (SCs)?</vt:lpstr>
      <vt:lpstr>What is the environment like?</vt:lpstr>
      <vt:lpstr>What is required from the guidance algorithm?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</vt:vector>
  </TitlesOfParts>
  <Company>TU Delft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Shriya Hazra</cp:lastModifiedBy>
  <cp:revision>107</cp:revision>
  <dcterms:created xsi:type="dcterms:W3CDTF">2015-07-09T11:57:30Z</dcterms:created>
  <dcterms:modified xsi:type="dcterms:W3CDTF">2019-03-23T11:17:30Z</dcterms:modified>
  <cp:contentStatus/>
</cp:coreProperties>
</file>